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60" r:id="rId3"/>
    <p:sldId id="259" r:id="rId4"/>
    <p:sldId id="276" r:id="rId5"/>
    <p:sldId id="278" r:id="rId6"/>
    <p:sldId id="279" r:id="rId7"/>
    <p:sldId id="280" r:id="rId8"/>
    <p:sldId id="272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12"/>
    <p:restoredTop sz="94634"/>
  </p:normalViewPr>
  <p:slideViewPr>
    <p:cSldViewPr snapToGrid="0" snapToObjects="1">
      <p:cViewPr varScale="1">
        <p:scale>
          <a:sx n="114" d="100"/>
          <a:sy n="114" d="100"/>
        </p:scale>
        <p:origin x="18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SEIS 665</a:t>
            </a:r>
            <a:br>
              <a:rPr lang="en-US" sz="360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AWS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123" y="3886200"/>
            <a:ext cx="3695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98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2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Virtualization</a:t>
            </a:r>
          </a:p>
          <a:p>
            <a:pPr lvl="1"/>
            <a:r>
              <a:rPr lang="en-US" dirty="0"/>
              <a:t>Cloud Computing/ AWS</a:t>
            </a:r>
          </a:p>
          <a:p>
            <a:pPr lvl="1"/>
            <a:r>
              <a:rPr lang="en-US" dirty="0"/>
              <a:t>IAM</a:t>
            </a:r>
          </a:p>
          <a:p>
            <a:pPr lvl="1"/>
            <a:r>
              <a:rPr lang="en-US" dirty="0"/>
              <a:t>S3</a:t>
            </a:r>
          </a:p>
          <a:p>
            <a:pPr lvl="1"/>
            <a:r>
              <a:rPr lang="en-US" dirty="0"/>
              <a:t>EC2</a:t>
            </a:r>
          </a:p>
          <a:p>
            <a:r>
              <a:rPr lang="en-US" dirty="0"/>
              <a:t>Security Group exercise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Virtualization: software which emulates hardware</a:t>
            </a:r>
          </a:p>
          <a:p>
            <a:endParaRPr lang="en-US" dirty="0"/>
          </a:p>
          <a:p>
            <a:r>
              <a:rPr lang="en-US" dirty="0"/>
              <a:t>Cloud computing/ AWS</a:t>
            </a:r>
          </a:p>
          <a:p>
            <a:pPr lvl="1"/>
            <a:r>
              <a:rPr lang="en-US" dirty="0"/>
              <a:t>Regions located throughout the world</a:t>
            </a:r>
          </a:p>
          <a:p>
            <a:pPr lvl="1"/>
            <a:r>
              <a:rPr lang="en-US" dirty="0"/>
              <a:t>Each region is partitioned into Availability Zones (AZs)</a:t>
            </a:r>
          </a:p>
          <a:p>
            <a:pPr lvl="1"/>
            <a:endParaRPr lang="en-US" dirty="0"/>
          </a:p>
          <a:p>
            <a:r>
              <a:rPr lang="en-US" dirty="0"/>
              <a:t>Identity &amp; Access Management (IAM)</a:t>
            </a:r>
          </a:p>
          <a:p>
            <a:pPr lvl="1"/>
            <a:r>
              <a:rPr lang="en-US" dirty="0"/>
              <a:t>Global security service which manages access to services</a:t>
            </a:r>
          </a:p>
          <a:p>
            <a:pPr lvl="1"/>
            <a:r>
              <a:rPr lang="en-US" dirty="0"/>
              <a:t>Create users, groups, roles, and policies</a:t>
            </a:r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Simple Storage Service (S3)</a:t>
            </a:r>
          </a:p>
          <a:p>
            <a:pPr lvl="1"/>
            <a:r>
              <a:rPr lang="en-US" dirty="0"/>
              <a:t>Key/value based storage service (objects)</a:t>
            </a:r>
          </a:p>
          <a:p>
            <a:pPr lvl="1"/>
            <a:r>
              <a:rPr lang="en-US" dirty="0"/>
              <a:t>Highly durable -- 11-9's and unlimited storage</a:t>
            </a:r>
          </a:p>
          <a:p>
            <a:endParaRPr lang="en-US" dirty="0"/>
          </a:p>
          <a:p>
            <a:r>
              <a:rPr lang="en-US" dirty="0"/>
              <a:t>CloudFront: global data content distribution service</a:t>
            </a:r>
          </a:p>
          <a:p>
            <a:pPr lvl="1"/>
            <a:endParaRPr lang="en-US" dirty="0"/>
          </a:p>
          <a:p>
            <a:r>
              <a:rPr lang="en-US" dirty="0"/>
              <a:t>Elastic Compute Cloud (EC2)</a:t>
            </a:r>
          </a:p>
          <a:p>
            <a:pPr lvl="1"/>
            <a:r>
              <a:rPr lang="en-US" dirty="0"/>
              <a:t>Virtual machines in AWS</a:t>
            </a:r>
          </a:p>
          <a:p>
            <a:pPr lvl="1"/>
            <a:r>
              <a:rPr lang="en-US" dirty="0"/>
              <a:t>On demand, Reserved, Spot</a:t>
            </a:r>
          </a:p>
          <a:p>
            <a:pPr lvl="1"/>
            <a:r>
              <a:rPr lang="en-US" dirty="0"/>
              <a:t>Instance types (t2, m4, c4,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pPr lvl="1"/>
            <a:r>
              <a:rPr lang="en-US" dirty="0"/>
              <a:t>Amazon Machine Image (AMI)</a:t>
            </a:r>
          </a:p>
          <a:p>
            <a:pPr lvl="1"/>
            <a:r>
              <a:rPr lang="en-US" dirty="0"/>
              <a:t>Elastic Block Storage (EBS)</a:t>
            </a:r>
          </a:p>
          <a:p>
            <a:pPr lvl="1"/>
            <a:r>
              <a:rPr lang="en-US" dirty="0"/>
              <a:t>Security Groups</a:t>
            </a:r>
          </a:p>
          <a:p>
            <a:pPr lvl="1"/>
            <a:r>
              <a:rPr lang="en-US" dirty="0"/>
              <a:t>Instance meta-data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044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4007224" y="2097741"/>
            <a:ext cx="63739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is accessible from the Internet on port 80 (http) and port 22 (</a:t>
            </a:r>
            <a:r>
              <a:rPr lang="en-US" dirty="0" err="1"/>
              <a:t>ssh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C389AB-2A81-4543-95AC-5DF574516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675199"/>
              </p:ext>
            </p:extLst>
          </p:nvPr>
        </p:nvGraphicFramePr>
        <p:xfrm>
          <a:off x="4007225" y="4128645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8CB59997-310A-CD47-868B-32BFC9DC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65" y="1690688"/>
            <a:ext cx="2540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83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7422777" y="803183"/>
            <a:ext cx="45585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 and webserver2 are accessible from the Internet on port 22 (</a:t>
            </a:r>
            <a:r>
              <a:rPr lang="en-US" dirty="0" err="1"/>
              <a:t>ssh</a:t>
            </a:r>
            <a:r>
              <a:rPr lang="en-US" dirty="0"/>
              <a:t>), port 80 (http) and port 443 (https). Dbserver1 is accessible from webserver1 and webserver2 on port 22 (</a:t>
            </a:r>
            <a:r>
              <a:rPr lang="en-US" dirty="0" err="1"/>
              <a:t>ssh</a:t>
            </a:r>
            <a:r>
              <a:rPr lang="en-US" dirty="0"/>
              <a:t>) and port 3306 (</a:t>
            </a:r>
            <a:r>
              <a:rPr lang="en-US" dirty="0" err="1"/>
              <a:t>sql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 and database security group (sg-2)?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139E8D4-C298-9548-BF89-AF93C40EB4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856777"/>
              </p:ext>
            </p:extLst>
          </p:nvPr>
        </p:nvGraphicFramePr>
        <p:xfrm>
          <a:off x="7068672" y="3764982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40966CA-59C5-E747-8496-7EB9FE959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1" y="1580776"/>
            <a:ext cx="6858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84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8310281" y="803183"/>
            <a:ext cx="367104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jumpbox1 is accessible from the laptop (53.10.25.77) over port 22. Jumpbox1 can access the internet on ports 80 &amp; 443. jumpbox1 can connect to both the webservers and database server on port 22.</a:t>
            </a:r>
          </a:p>
          <a:p>
            <a:endParaRPr lang="en-US" dirty="0"/>
          </a:p>
          <a:p>
            <a:r>
              <a:rPr lang="en-US" dirty="0"/>
              <a:t>webserver1 &amp; webserver2 can receive requests from the Internet on ports 80 &amp; 443, and make requests out to the Internet on ports 80 &amp; 443. The webservers can connect to dbserver1 on port 3306.</a:t>
            </a:r>
          </a:p>
          <a:p>
            <a:endParaRPr lang="en-US" dirty="0"/>
          </a:p>
          <a:p>
            <a:r>
              <a:rPr lang="en-US" dirty="0"/>
              <a:t>dbserver1 can make requests on ports 80 &amp; 443 out to the Internet.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rules for all the security groups?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A8DA04-2AB5-B649-BE09-5A2A4DC7D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5728"/>
            <a:ext cx="8248451" cy="539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18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3: AWS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/>
              <a:t>Watch Lecture 4 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Attendance</a:t>
            </a:r>
          </a:p>
          <a:p>
            <a:pPr lvl="1"/>
            <a:endParaRPr lang="en-US"/>
          </a:p>
          <a:p>
            <a:pPr lvl="1"/>
            <a:r>
              <a:rPr lang="en-US"/>
              <a:t>Build </a:t>
            </a:r>
            <a:r>
              <a:rPr lang="en-US" dirty="0"/>
              <a:t>AWS S3 and EC2 resources.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Show me your work!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9730</TotalTime>
  <Words>406</Words>
  <Application>Microsoft Macintosh PowerPoint</Application>
  <PresentationFormat>Widescreen</PresentationFormat>
  <Paragraphs>79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DevOps &amp; Cloud Infrastructure SEIS 665 AWS Review</vt:lpstr>
      <vt:lpstr>Agenda</vt:lpstr>
      <vt:lpstr>Lecture review</vt:lpstr>
      <vt:lpstr>Lecture review</vt:lpstr>
      <vt:lpstr>Security Group Exercises</vt:lpstr>
      <vt:lpstr>Security Group Exercises</vt:lpstr>
      <vt:lpstr>Security Group Exercises</vt:lpstr>
      <vt:lpstr>Homework</vt:lpstr>
      <vt:lpstr>Classroom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Microsoft Office User</cp:lastModifiedBy>
  <cp:revision>39</cp:revision>
  <dcterms:created xsi:type="dcterms:W3CDTF">2018-02-11T16:19:28Z</dcterms:created>
  <dcterms:modified xsi:type="dcterms:W3CDTF">2019-09-29T14:23:21Z</dcterms:modified>
</cp:coreProperties>
</file>

<file path=docProps/thumbnail.jpeg>
</file>